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75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43C800-01B1-445C-AADF-2E5F56630527}" type="datetimeFigureOut">
              <a:rPr lang="en-US" smtClean="0"/>
              <a:t>6/2/2014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290043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43C800-01B1-445C-AADF-2E5F56630527}" type="datetimeFigureOut">
              <a:rPr lang="en-US" smtClean="0"/>
              <a:t>6/2/2014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2875813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43C800-01B1-445C-AADF-2E5F56630527}" type="datetimeFigureOut">
              <a:rPr lang="en-US" smtClean="0"/>
              <a:t>6/2/2014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259069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43C800-01B1-445C-AADF-2E5F56630527}" type="datetimeFigureOut">
              <a:rPr lang="en-US" smtClean="0"/>
              <a:t>6/2/2014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1481202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43C800-01B1-445C-AADF-2E5F56630527}" type="datetimeFigureOut">
              <a:rPr lang="en-US" smtClean="0"/>
              <a:t>6/2/2014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2329380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43C800-01B1-445C-AADF-2E5F56630527}" type="datetimeFigureOut">
              <a:rPr lang="en-US" smtClean="0"/>
              <a:t>6/2/2014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339212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43C800-01B1-445C-AADF-2E5F56630527}" type="datetimeFigureOut">
              <a:rPr lang="en-US" smtClean="0"/>
              <a:t>6/2/2014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287374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43C800-01B1-445C-AADF-2E5F56630527}" type="datetimeFigureOut">
              <a:rPr lang="en-US" smtClean="0"/>
              <a:t>6/2/2014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105038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43C800-01B1-445C-AADF-2E5F56630527}" type="datetimeFigureOut">
              <a:rPr lang="en-US" smtClean="0"/>
              <a:t>6/2/2014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217955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3C800-01B1-445C-AADF-2E5F56630527}" type="datetimeFigureOut">
              <a:rPr lang="en-US" smtClean="0"/>
              <a:t>6/2/2014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3471096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43C800-01B1-445C-AADF-2E5F56630527}" type="datetimeFigureOut">
              <a:rPr lang="en-US" smtClean="0"/>
              <a:t>6/2/2014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0C391-3AB0-49BB-A296-DF63BD6014A7}" type="slidenum">
              <a:rPr lang="en-US" smtClean="0"/>
              <a:t>‹#›</a:t>
            </a:fld>
            <a:endParaRPr lang="en-US"/>
          </a:p>
        </p:txBody>
      </p:sp>
    </p:spTree>
    <p:extLst>
      <p:ext uri="{BB962C8B-B14F-4D97-AF65-F5344CB8AC3E}">
        <p14:creationId xmlns:p14="http://schemas.microsoft.com/office/powerpoint/2010/main" val="692885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43C800-01B1-445C-AADF-2E5F56630527}" type="datetimeFigureOut">
              <a:rPr lang="en-US" smtClean="0"/>
              <a:t>6/2/2014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0C391-3AB0-49BB-A296-DF63BD6014A7}" type="slidenum">
              <a:rPr lang="en-US" smtClean="0"/>
              <a:t>‹#›</a:t>
            </a:fld>
            <a:endParaRPr lang="en-US"/>
          </a:p>
        </p:txBody>
      </p:sp>
    </p:spTree>
    <p:extLst>
      <p:ext uri="{BB962C8B-B14F-4D97-AF65-F5344CB8AC3E}">
        <p14:creationId xmlns:p14="http://schemas.microsoft.com/office/powerpoint/2010/main" val="2522710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ubs.usgs.gov/gip/146/pdf/gip_146_post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enorthcarolina.org/riverbasins-interactive.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marinebio.org/oceans/temperature.a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Final Exam Review</a:t>
            </a:r>
            <a:endParaRPr lang="en-US" dirty="0"/>
          </a:p>
        </p:txBody>
      </p:sp>
      <p:sp>
        <p:nvSpPr>
          <p:cNvPr id="3" name="Subtitle 2"/>
          <p:cNvSpPr>
            <a:spLocks noGrp="1"/>
          </p:cNvSpPr>
          <p:nvPr>
            <p:ph type="subTitle" idx="1"/>
          </p:nvPr>
        </p:nvSpPr>
        <p:spPr/>
        <p:txBody>
          <a:bodyPr/>
          <a:lstStyle/>
          <a:p>
            <a:r>
              <a:rPr lang="en-US" dirty="0" smtClean="0"/>
              <a:t>Standards:</a:t>
            </a:r>
          </a:p>
          <a:p>
            <a:r>
              <a:rPr lang="en-US" dirty="0" smtClean="0"/>
              <a:t>2.2 and 2.3</a:t>
            </a:r>
            <a:endParaRPr lang="en-US" dirty="0"/>
          </a:p>
        </p:txBody>
      </p:sp>
    </p:spTree>
    <p:extLst>
      <p:ext uri="{BB962C8B-B14F-4D97-AF65-F5344CB8AC3E}">
        <p14:creationId xmlns:p14="http://schemas.microsoft.com/office/powerpoint/2010/main" val="2117000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800" dirty="0" smtClean="0"/>
              <a:t>Illustrate the water cycle to explain the connection between groundwater and surface water, detailing how groundwater moves through the lithosphere. (Emphasize the processes of evaporation and infiltration in the conceptual diagram of the hydrologic cycle.)</a:t>
            </a:r>
            <a:endParaRPr lang="en-US" sz="1800" dirty="0"/>
          </a:p>
        </p:txBody>
      </p:sp>
      <p:sp>
        <p:nvSpPr>
          <p:cNvPr id="3" name="Content Placeholder 2"/>
          <p:cNvSpPr>
            <a:spLocks noGrp="1"/>
          </p:cNvSpPr>
          <p:nvPr>
            <p:ph idx="1"/>
          </p:nvPr>
        </p:nvSpPr>
        <p:spPr/>
        <p:txBody>
          <a:bodyPr/>
          <a:lstStyle/>
          <a:p>
            <a:r>
              <a:rPr lang="en-US" dirty="0" smtClean="0">
                <a:hlinkClick r:id="rId2"/>
              </a:rPr>
              <a:t>Water cycle: </a:t>
            </a:r>
            <a:endParaRPr lang="en-US" dirty="0" smtClean="0"/>
          </a:p>
          <a:p>
            <a:r>
              <a:rPr lang="en-US" dirty="0" smtClean="0"/>
              <a:t>Evaporation: turning a liquid into a gas</a:t>
            </a:r>
          </a:p>
          <a:p>
            <a:r>
              <a:rPr lang="en-US" dirty="0" smtClean="0"/>
              <a:t>Infiltration/seepage/absorbed: Process by which water enters the ground.</a:t>
            </a:r>
            <a:endParaRPr lang="en-US" dirty="0"/>
          </a:p>
        </p:txBody>
      </p:sp>
    </p:spTree>
    <p:extLst>
      <p:ext uri="{BB962C8B-B14F-4D97-AF65-F5344CB8AC3E}">
        <p14:creationId xmlns:p14="http://schemas.microsoft.com/office/powerpoint/2010/main" val="3452304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Explain river systems including NC river basins, aquifers, and watersheds.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River Basin: The entire geographical area drained by a river and its tributaries (streams and creeks that feed the river system)</a:t>
            </a:r>
          </a:p>
          <a:p>
            <a:r>
              <a:rPr lang="en-US" dirty="0" smtClean="0"/>
              <a:t>Aquifer: Permeable underground layer through which groundwater flows. (Underground water storage)</a:t>
            </a:r>
          </a:p>
          <a:p>
            <a:r>
              <a:rPr lang="en-US" dirty="0" smtClean="0"/>
              <a:t>Watershed: The land area that supplies water to a river system.</a:t>
            </a:r>
          </a:p>
          <a:p>
            <a:r>
              <a:rPr lang="en-US" dirty="0" smtClean="0">
                <a:hlinkClick r:id="rId2"/>
              </a:rPr>
              <a:t>http://www.eenorthcarolina.org/riverbasins-interactive.html</a:t>
            </a:r>
            <a:r>
              <a:rPr lang="en-US" dirty="0" smtClean="0"/>
              <a:t> </a:t>
            </a:r>
            <a:endParaRPr lang="en-US" dirty="0"/>
          </a:p>
        </p:txBody>
      </p:sp>
    </p:spTree>
    <p:extLst>
      <p:ext uri="{BB962C8B-B14F-4D97-AF65-F5344CB8AC3E}">
        <p14:creationId xmlns:p14="http://schemas.microsoft.com/office/powerpoint/2010/main" val="2355043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Explain how flood events might be affected by groundwater levels.</a:t>
            </a:r>
            <a:endParaRPr lang="en-US" dirty="0"/>
          </a:p>
        </p:txBody>
      </p:sp>
      <p:sp>
        <p:nvSpPr>
          <p:cNvPr id="3" name="Content Placeholder 2"/>
          <p:cNvSpPr>
            <a:spLocks noGrp="1"/>
          </p:cNvSpPr>
          <p:nvPr>
            <p:ph idx="1"/>
          </p:nvPr>
        </p:nvSpPr>
        <p:spPr/>
        <p:txBody>
          <a:bodyPr/>
          <a:lstStyle/>
          <a:p>
            <a:r>
              <a:rPr lang="en-US" dirty="0" smtClean="0"/>
              <a:t>Hard surfaces: </a:t>
            </a:r>
            <a:r>
              <a:rPr lang="en-US" dirty="0" err="1" smtClean="0"/>
              <a:t>parkinglots</a:t>
            </a:r>
            <a:endParaRPr lang="en-US" dirty="0" smtClean="0"/>
          </a:p>
          <a:p>
            <a:r>
              <a:rPr lang="en-US" dirty="0" smtClean="0"/>
              <a:t>Soft surfaces: vegetation, dirt, grass</a:t>
            </a:r>
          </a:p>
          <a:p>
            <a:r>
              <a:rPr lang="en-US" dirty="0" smtClean="0"/>
              <a:t>Flood: excessive water.</a:t>
            </a:r>
            <a:endParaRPr lang="en-US" dirty="0"/>
          </a:p>
        </p:txBody>
      </p:sp>
    </p:spTree>
    <p:extLst>
      <p:ext uri="{BB962C8B-B14F-4D97-AF65-F5344CB8AC3E}">
        <p14:creationId xmlns:p14="http://schemas.microsoft.com/office/powerpoint/2010/main" val="851536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rmAutofit fontScale="90000"/>
          </a:bodyPr>
          <a:lstStyle/>
          <a:p>
            <a:r>
              <a:rPr lang="en-US" dirty="0" smtClean="0"/>
              <a:t>EEn.2.2.1 Explain the consequences of human activities on the lithosphere (such as mining, deforestation, agriculture, overgrazing, urbanization, and land use) past and present.</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913182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401762"/>
          </a:xfrm>
        </p:spPr>
        <p:txBody>
          <a:bodyPr>
            <a:normAutofit fontScale="90000"/>
          </a:bodyPr>
          <a:lstStyle/>
          <a:p>
            <a:r>
              <a:rPr lang="en-US" dirty="0" smtClean="0"/>
              <a:t>. </a:t>
            </a:r>
            <a:r>
              <a:rPr lang="en-US" sz="3100" dirty="0" smtClean="0"/>
              <a:t>Explain the need for and consequences of various types of land use such as urbanization, deforestation and agriculture</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7774736"/>
              </p:ext>
            </p:extLst>
          </p:nvPr>
        </p:nvGraphicFramePr>
        <p:xfrm>
          <a:off x="457200" y="1981200"/>
          <a:ext cx="8229600" cy="3937000"/>
        </p:xfrm>
        <a:graphic>
          <a:graphicData uri="http://schemas.openxmlformats.org/drawingml/2006/table">
            <a:tbl>
              <a:tblPr firstRow="1" bandRow="1">
                <a:tableStyleId>{5C22544A-7EE6-4342-B048-85BDC9FD1C3A}</a:tableStyleId>
              </a:tblPr>
              <a:tblGrid>
                <a:gridCol w="2743200"/>
                <a:gridCol w="1981200"/>
                <a:gridCol w="3505200"/>
              </a:tblGrid>
              <a:tr h="370840">
                <a:tc>
                  <a:txBody>
                    <a:bodyPr/>
                    <a:lstStyle/>
                    <a:p>
                      <a:r>
                        <a:rPr lang="en-US" dirty="0" smtClean="0"/>
                        <a:t>Land Use</a:t>
                      </a:r>
                      <a:endParaRPr lang="en-US" dirty="0"/>
                    </a:p>
                  </a:txBody>
                  <a:tcPr/>
                </a:tc>
                <a:tc>
                  <a:txBody>
                    <a:bodyPr/>
                    <a:lstStyle/>
                    <a:p>
                      <a:r>
                        <a:rPr lang="en-US" dirty="0" smtClean="0"/>
                        <a:t>Need</a:t>
                      </a:r>
                      <a:r>
                        <a:rPr lang="en-US" baseline="0" dirty="0" smtClean="0"/>
                        <a:t> For</a:t>
                      </a:r>
                      <a:endParaRPr lang="en-US" dirty="0"/>
                    </a:p>
                  </a:txBody>
                  <a:tcPr/>
                </a:tc>
                <a:tc>
                  <a:txBody>
                    <a:bodyPr/>
                    <a:lstStyle/>
                    <a:p>
                      <a:r>
                        <a:rPr lang="en-US" dirty="0" smtClean="0"/>
                        <a:t>Consequences</a:t>
                      </a:r>
                      <a:endParaRPr lang="en-US" dirty="0"/>
                    </a:p>
                  </a:txBody>
                  <a:tcPr/>
                </a:tc>
              </a:tr>
              <a:tr h="370840">
                <a:tc>
                  <a:txBody>
                    <a:bodyPr/>
                    <a:lstStyle/>
                    <a:p>
                      <a:r>
                        <a:rPr lang="en-US" dirty="0" smtClean="0"/>
                        <a:t>Urbanization:</a:t>
                      </a:r>
                      <a:r>
                        <a:rPr lang="en-US" baseline="0" dirty="0" smtClean="0"/>
                        <a:t> more cities and towns</a:t>
                      </a:r>
                      <a:endParaRPr lang="en-US" dirty="0"/>
                    </a:p>
                  </a:txBody>
                  <a:tcPr/>
                </a:tc>
                <a:tc>
                  <a:txBody>
                    <a:bodyPr/>
                    <a:lstStyle/>
                    <a:p>
                      <a:r>
                        <a:rPr lang="en-US" dirty="0" smtClean="0"/>
                        <a:t>Need shelter</a:t>
                      </a:r>
                      <a:r>
                        <a:rPr lang="en-US" baseline="0" dirty="0" smtClean="0"/>
                        <a:t> for growing populations</a:t>
                      </a:r>
                      <a:endParaRPr lang="en-US" dirty="0"/>
                    </a:p>
                  </a:txBody>
                  <a:tcPr/>
                </a:tc>
                <a:tc>
                  <a:txBody>
                    <a:bodyPr/>
                    <a:lstStyle/>
                    <a:p>
                      <a:r>
                        <a:rPr lang="en-US" dirty="0" smtClean="0"/>
                        <a:t>Covers</a:t>
                      </a:r>
                      <a:r>
                        <a:rPr lang="en-US" baseline="0" dirty="0" smtClean="0"/>
                        <a:t> land with hard surfaces leading to more storm water runoff and less seepage into aquifer, increased concentration of pollution. </a:t>
                      </a:r>
                      <a:endParaRPr lang="en-US" dirty="0"/>
                    </a:p>
                  </a:txBody>
                  <a:tcPr/>
                </a:tc>
              </a:tr>
              <a:tr h="370840">
                <a:tc>
                  <a:txBody>
                    <a:bodyPr/>
                    <a:lstStyle/>
                    <a:p>
                      <a:r>
                        <a:rPr lang="en-US" dirty="0" smtClean="0"/>
                        <a:t>Deforestation</a:t>
                      </a:r>
                      <a:endParaRPr lang="en-US" dirty="0"/>
                    </a:p>
                  </a:txBody>
                  <a:tcPr/>
                </a:tc>
                <a:tc>
                  <a:txBody>
                    <a:bodyPr/>
                    <a:lstStyle/>
                    <a:p>
                      <a:r>
                        <a:rPr lang="en-US" dirty="0" smtClean="0"/>
                        <a:t>Clear land for development, clear land for growing</a:t>
                      </a:r>
                      <a:r>
                        <a:rPr lang="en-US" baseline="0" dirty="0" smtClean="0"/>
                        <a:t> crops, &amp; fuel wood</a:t>
                      </a:r>
                      <a:endParaRPr lang="en-US" dirty="0"/>
                    </a:p>
                  </a:txBody>
                  <a:tcPr/>
                </a:tc>
                <a:tc>
                  <a:txBody>
                    <a:bodyPr/>
                    <a:lstStyle/>
                    <a:p>
                      <a:r>
                        <a:rPr lang="en-US" dirty="0" smtClean="0"/>
                        <a:t>Loss of forested land leads to decrease in photosynthesis, increasing global climate change,</a:t>
                      </a:r>
                      <a:r>
                        <a:rPr lang="en-US" baseline="0" dirty="0" smtClean="0"/>
                        <a:t> and loss of Biodiversity</a:t>
                      </a:r>
                      <a:endParaRPr lang="en-US" dirty="0"/>
                    </a:p>
                  </a:txBody>
                  <a:tcPr/>
                </a:tc>
              </a:tr>
              <a:tr h="370840">
                <a:tc>
                  <a:txBody>
                    <a:bodyPr/>
                    <a:lstStyle/>
                    <a:p>
                      <a:r>
                        <a:rPr lang="en-US" dirty="0" smtClean="0"/>
                        <a:t>Agriculture</a:t>
                      </a:r>
                      <a:endParaRPr lang="en-US" dirty="0"/>
                    </a:p>
                  </a:txBody>
                  <a:tcPr/>
                </a:tc>
                <a:tc>
                  <a:txBody>
                    <a:bodyPr/>
                    <a:lstStyle/>
                    <a:p>
                      <a:r>
                        <a:rPr lang="en-US" dirty="0" smtClean="0"/>
                        <a:t>Need to feed a growing population</a:t>
                      </a:r>
                      <a:endParaRPr lang="en-US" dirty="0"/>
                    </a:p>
                  </a:txBody>
                  <a:tcPr/>
                </a:tc>
                <a:tc>
                  <a:txBody>
                    <a:bodyPr/>
                    <a:lstStyle/>
                    <a:p>
                      <a:r>
                        <a:rPr lang="en-US" dirty="0" smtClean="0"/>
                        <a:t>Conventional</a:t>
                      </a:r>
                      <a:r>
                        <a:rPr lang="en-US" baseline="0" dirty="0" smtClean="0"/>
                        <a:t> methods use more natural resources (fuel, land space, water, etc.</a:t>
                      </a:r>
                      <a:endParaRPr lang="en-US" dirty="0"/>
                    </a:p>
                  </a:txBody>
                  <a:tcPr/>
                </a:tc>
              </a:tr>
            </a:tbl>
          </a:graphicData>
        </a:graphic>
      </p:graphicFrame>
    </p:spTree>
    <p:extLst>
      <p:ext uri="{BB962C8B-B14F-4D97-AF65-F5344CB8AC3E}">
        <p14:creationId xmlns:p14="http://schemas.microsoft.com/office/powerpoint/2010/main" val="3967193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Explain ways to mitigate detrimental human impacts on the lithosphere and maximize sustainable use of natural resources.</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Mitigate: fix or create more ease.</a:t>
            </a:r>
          </a:p>
          <a:p>
            <a:r>
              <a:rPr lang="en-US" dirty="0" smtClean="0"/>
              <a:t>Education: people need to be aware of where things come from and how resources are used to support a certain life style</a:t>
            </a:r>
          </a:p>
          <a:p>
            <a:r>
              <a:rPr lang="en-US" dirty="0" smtClean="0"/>
              <a:t>Legislation: ordnances that prevent detrimental practices. (mining </a:t>
            </a:r>
            <a:r>
              <a:rPr lang="en-US" dirty="0" smtClean="0">
                <a:sym typeface="Wingdings" pitchFamily="2" charset="2"/>
              </a:rPr>
              <a:t> reclamation)</a:t>
            </a:r>
          </a:p>
          <a:p>
            <a:r>
              <a:rPr lang="en-US" dirty="0" smtClean="0">
                <a:sym typeface="Wingdings" pitchFamily="2" charset="2"/>
              </a:rPr>
              <a:t>Sustainable practices in agriculture: decrease use of synthetic chemicals, water use, and overall negative impact on environment.</a:t>
            </a:r>
            <a:endParaRPr lang="en-US" dirty="0"/>
          </a:p>
        </p:txBody>
      </p:sp>
    </p:spTree>
    <p:extLst>
      <p:ext uri="{BB962C8B-B14F-4D97-AF65-F5344CB8AC3E}">
        <p14:creationId xmlns:p14="http://schemas.microsoft.com/office/powerpoint/2010/main" val="1490371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Explain the effects of human activity on shorelines, especially in development and artificial stabilization efforts.</a:t>
            </a:r>
            <a:endParaRPr lang="en-US" sz="2800" dirty="0"/>
          </a:p>
        </p:txBody>
      </p:sp>
      <p:sp>
        <p:nvSpPr>
          <p:cNvPr id="3" name="Content Placeholder 2"/>
          <p:cNvSpPr>
            <a:spLocks noGrp="1"/>
          </p:cNvSpPr>
          <p:nvPr>
            <p:ph idx="1"/>
          </p:nvPr>
        </p:nvSpPr>
        <p:spPr/>
        <p:txBody>
          <a:bodyPr>
            <a:normAutofit lnSpcReduction="10000"/>
          </a:bodyPr>
          <a:lstStyle/>
          <a:p>
            <a:r>
              <a:rPr lang="en-US" dirty="0" smtClean="0"/>
              <a:t>Human Activity on Shorelines:</a:t>
            </a:r>
          </a:p>
          <a:p>
            <a:pPr lvl="1"/>
            <a:r>
              <a:rPr lang="en-US" dirty="0" smtClean="0"/>
              <a:t>Beach </a:t>
            </a:r>
            <a:r>
              <a:rPr lang="en-US" dirty="0" err="1" smtClean="0"/>
              <a:t>renourishment</a:t>
            </a:r>
            <a:r>
              <a:rPr lang="en-US" dirty="0" smtClean="0"/>
              <a:t>: brings different sand to shore. (maybe different organisms). </a:t>
            </a:r>
          </a:p>
          <a:p>
            <a:pPr lvl="1"/>
            <a:r>
              <a:rPr lang="en-US" dirty="0" smtClean="0"/>
              <a:t>Over development: loss of costal habitat leading to a decrease in Biodiversity. Ex, maritime forest.</a:t>
            </a:r>
          </a:p>
          <a:p>
            <a:pPr lvl="1"/>
            <a:r>
              <a:rPr lang="en-US" dirty="0" smtClean="0"/>
              <a:t>Population increasing: increase use of coastal resources therefore increasing pollution.</a:t>
            </a:r>
          </a:p>
          <a:p>
            <a:pPr lvl="1"/>
            <a:r>
              <a:rPr lang="en-US" dirty="0" smtClean="0"/>
              <a:t>Artificial Stabilization: Jetties, does not allow for natural movement of sand. Could harm migratory species of fish</a:t>
            </a:r>
            <a:endParaRPr lang="en-US" dirty="0"/>
          </a:p>
        </p:txBody>
      </p:sp>
    </p:spTree>
    <p:extLst>
      <p:ext uri="{BB962C8B-B14F-4D97-AF65-F5344CB8AC3E}">
        <p14:creationId xmlns:p14="http://schemas.microsoft.com/office/powerpoint/2010/main" val="1959120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Explain the effects of human activity on mountainsides, especially in development and artificial stabilization efforts.</a:t>
            </a:r>
            <a:endParaRPr lang="en-US" sz="3200" dirty="0"/>
          </a:p>
        </p:txBody>
      </p:sp>
      <p:sp>
        <p:nvSpPr>
          <p:cNvPr id="3" name="Content Placeholder 2"/>
          <p:cNvSpPr>
            <a:spLocks noGrp="1"/>
          </p:cNvSpPr>
          <p:nvPr>
            <p:ph idx="1"/>
          </p:nvPr>
        </p:nvSpPr>
        <p:spPr/>
        <p:txBody>
          <a:bodyPr/>
          <a:lstStyle/>
          <a:p>
            <a:r>
              <a:rPr lang="en-US" dirty="0" smtClean="0"/>
              <a:t>Mountain top removal mining.</a:t>
            </a:r>
          </a:p>
          <a:p>
            <a:r>
              <a:rPr lang="en-US" dirty="0" smtClean="0"/>
              <a:t>Artificial stabilization efforts: retaining walls give way in mudslides causing loss of life and property.</a:t>
            </a:r>
            <a:endParaRPr lang="en-US" dirty="0"/>
          </a:p>
        </p:txBody>
      </p:sp>
    </p:spTree>
    <p:extLst>
      <p:ext uri="{BB962C8B-B14F-4D97-AF65-F5344CB8AC3E}">
        <p14:creationId xmlns:p14="http://schemas.microsoft.com/office/powerpoint/2010/main" val="3088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Compare the methods of obtaining energy resources: harvesting (peat and wood), mining (coal and uranium/plutonium), drilling (oil and natural gas) and the effect of these activities on the environment.</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1606422"/>
              </p:ext>
            </p:extLst>
          </p:nvPr>
        </p:nvGraphicFramePr>
        <p:xfrm>
          <a:off x="533400" y="1524000"/>
          <a:ext cx="8153400" cy="4983480"/>
        </p:xfrm>
        <a:graphic>
          <a:graphicData uri="http://schemas.openxmlformats.org/drawingml/2006/table">
            <a:tbl>
              <a:tblPr firstRow="1" bandRow="1">
                <a:tableStyleId>{5C22544A-7EE6-4342-B048-85BDC9FD1C3A}</a:tableStyleId>
              </a:tblPr>
              <a:tblGrid>
                <a:gridCol w="2282952"/>
                <a:gridCol w="2935224"/>
                <a:gridCol w="2935224"/>
              </a:tblGrid>
              <a:tr h="960120">
                <a:tc>
                  <a:txBody>
                    <a:bodyPr/>
                    <a:lstStyle/>
                    <a:p>
                      <a:r>
                        <a:rPr lang="en-US" dirty="0" smtClean="0"/>
                        <a:t>Energy</a:t>
                      </a:r>
                      <a:r>
                        <a:rPr lang="en-US" baseline="0" dirty="0" smtClean="0"/>
                        <a:t> Type</a:t>
                      </a:r>
                      <a:endParaRPr lang="en-US" dirty="0"/>
                    </a:p>
                  </a:txBody>
                  <a:tcPr/>
                </a:tc>
                <a:tc>
                  <a:txBody>
                    <a:bodyPr/>
                    <a:lstStyle/>
                    <a:p>
                      <a:r>
                        <a:rPr lang="en-US" dirty="0" smtClean="0"/>
                        <a:t>Obtained by:</a:t>
                      </a:r>
                    </a:p>
                    <a:p>
                      <a:endParaRPr lang="en-US" dirty="0"/>
                    </a:p>
                  </a:txBody>
                  <a:tcPr/>
                </a:tc>
                <a:tc>
                  <a:txBody>
                    <a:bodyPr/>
                    <a:lstStyle/>
                    <a:p>
                      <a:r>
                        <a:rPr lang="en-US" dirty="0" smtClean="0"/>
                        <a:t>Effect on environment</a:t>
                      </a:r>
                      <a:endParaRPr lang="en-US" dirty="0"/>
                    </a:p>
                  </a:txBody>
                  <a:tcPr/>
                </a:tc>
              </a:tr>
              <a:tr h="792480">
                <a:tc>
                  <a:txBody>
                    <a:bodyPr/>
                    <a:lstStyle/>
                    <a:p>
                      <a:r>
                        <a:rPr lang="en-US" dirty="0" smtClean="0"/>
                        <a:t>Biomass: energy from living</a:t>
                      </a:r>
                      <a:r>
                        <a:rPr lang="en-US" baseline="0" dirty="0" smtClean="0"/>
                        <a:t> things</a:t>
                      </a:r>
                      <a:endParaRPr lang="en-US" dirty="0"/>
                    </a:p>
                  </a:txBody>
                  <a:tcPr/>
                </a:tc>
                <a:tc>
                  <a:txBody>
                    <a:bodyPr/>
                    <a:lstStyle/>
                    <a:p>
                      <a:r>
                        <a:rPr lang="en-US" b="1" dirty="0" smtClean="0"/>
                        <a:t>harvesting</a:t>
                      </a:r>
                      <a:r>
                        <a:rPr lang="en-US" dirty="0" smtClean="0"/>
                        <a:t>: sustainable or conventional methods</a:t>
                      </a:r>
                      <a:endParaRPr lang="en-US" dirty="0"/>
                    </a:p>
                  </a:txBody>
                  <a:tcPr/>
                </a:tc>
                <a:tc>
                  <a:txBody>
                    <a:bodyPr/>
                    <a:lstStyle/>
                    <a:p>
                      <a:r>
                        <a:rPr lang="en-US" dirty="0" smtClean="0"/>
                        <a:t>Overuse</a:t>
                      </a:r>
                      <a:r>
                        <a:rPr lang="en-US" baseline="0" dirty="0" smtClean="0"/>
                        <a:t> of land can lead to decreased productivity.  Increase in use of synthetic pesticides </a:t>
                      </a:r>
                      <a:endParaRPr lang="en-US" dirty="0"/>
                    </a:p>
                  </a:txBody>
                  <a:tcPr/>
                </a:tc>
              </a:tr>
              <a:tr h="1371600">
                <a:tc>
                  <a:txBody>
                    <a:bodyPr/>
                    <a:lstStyle/>
                    <a:p>
                      <a:r>
                        <a:rPr lang="en-US" dirty="0" smtClean="0"/>
                        <a:t>Coal and uranium/plutonium</a:t>
                      </a:r>
                      <a:endParaRPr lang="en-US" dirty="0"/>
                    </a:p>
                  </a:txBody>
                  <a:tcPr/>
                </a:tc>
                <a:tc>
                  <a:txBody>
                    <a:bodyPr/>
                    <a:lstStyle/>
                    <a:p>
                      <a:r>
                        <a:rPr lang="en-US" b="1" dirty="0" smtClean="0"/>
                        <a:t>Mining</a:t>
                      </a:r>
                      <a:endParaRPr lang="en-US" b="1" dirty="0"/>
                    </a:p>
                  </a:txBody>
                  <a:tcPr/>
                </a:tc>
                <a:tc>
                  <a:txBody>
                    <a:bodyPr/>
                    <a:lstStyle/>
                    <a:p>
                      <a:r>
                        <a:rPr lang="en-US" dirty="0" smtClean="0"/>
                        <a:t>Subsidence:</a:t>
                      </a:r>
                      <a:r>
                        <a:rPr lang="en-US" baseline="0" dirty="0" smtClean="0"/>
                        <a:t> (sinkholes)</a:t>
                      </a:r>
                    </a:p>
                    <a:p>
                      <a:r>
                        <a:rPr lang="en-US" baseline="0" dirty="0" smtClean="0"/>
                        <a:t>Pollution, habitat loss, dangerous </a:t>
                      </a:r>
                      <a:endParaRPr lang="en-US" dirty="0"/>
                    </a:p>
                  </a:txBody>
                  <a:tcPr/>
                </a:tc>
              </a:tr>
              <a:tr h="1371600">
                <a:tc>
                  <a:txBody>
                    <a:bodyPr/>
                    <a:lstStyle/>
                    <a:p>
                      <a:r>
                        <a:rPr lang="en-US" dirty="0" smtClean="0"/>
                        <a:t>Oil and Natural Gas</a:t>
                      </a:r>
                      <a:endParaRPr lang="en-US" dirty="0"/>
                    </a:p>
                  </a:txBody>
                  <a:tcPr/>
                </a:tc>
                <a:tc>
                  <a:txBody>
                    <a:bodyPr/>
                    <a:lstStyle/>
                    <a:p>
                      <a:r>
                        <a:rPr lang="en-US" b="1" dirty="0" smtClean="0"/>
                        <a:t>Drilling</a:t>
                      </a:r>
                      <a:endParaRPr lang="en-US" b="1" dirty="0"/>
                    </a:p>
                  </a:txBody>
                  <a:tcPr/>
                </a:tc>
                <a:tc>
                  <a:txBody>
                    <a:bodyPr/>
                    <a:lstStyle/>
                    <a:p>
                      <a:r>
                        <a:rPr lang="en-US" dirty="0" err="1" smtClean="0"/>
                        <a:t>Fracking</a:t>
                      </a:r>
                      <a:r>
                        <a:rPr lang="en-US" dirty="0" smtClean="0"/>
                        <a:t>: uses</a:t>
                      </a:r>
                      <a:r>
                        <a:rPr lang="en-US" baseline="0" dirty="0" smtClean="0"/>
                        <a:t> lots of water and damaging to underground water supplies</a:t>
                      </a:r>
                    </a:p>
                    <a:p>
                      <a:r>
                        <a:rPr lang="en-US" baseline="0" dirty="0" smtClean="0"/>
                        <a:t>Oil: oil spills cause loss of habitat. </a:t>
                      </a:r>
                      <a:endParaRPr lang="en-US" dirty="0"/>
                    </a:p>
                  </a:txBody>
                  <a:tcPr/>
                </a:tc>
              </a:tr>
            </a:tbl>
          </a:graphicData>
        </a:graphic>
      </p:graphicFrame>
    </p:spTree>
    <p:extLst>
      <p:ext uri="{BB962C8B-B14F-4D97-AF65-F5344CB8AC3E}">
        <p14:creationId xmlns:p14="http://schemas.microsoft.com/office/powerpoint/2010/main" val="972016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Explain how the density of ocean water is affected by temperature and how this results in major ocean currents distributing heat away from the equator toward the poles.</a:t>
            </a:r>
            <a:endParaRPr lang="en-US" sz="2800" dirty="0"/>
          </a:p>
        </p:txBody>
      </p:sp>
      <p:sp>
        <p:nvSpPr>
          <p:cNvPr id="3" name="Content Placeholder 2"/>
          <p:cNvSpPr>
            <a:spLocks noGrp="1"/>
          </p:cNvSpPr>
          <p:nvPr>
            <p:ph idx="1"/>
          </p:nvPr>
        </p:nvSpPr>
        <p:spPr>
          <a:xfrm>
            <a:off x="457200" y="1752600"/>
            <a:ext cx="8229600" cy="4525963"/>
          </a:xfrm>
        </p:spPr>
        <p:txBody>
          <a:bodyPr>
            <a:normAutofit fontScale="92500" lnSpcReduction="10000"/>
          </a:bodyPr>
          <a:lstStyle/>
          <a:p>
            <a:r>
              <a:rPr lang="en-US" dirty="0" smtClean="0"/>
              <a:t>Temperature and density share an inverse relationship. As temperature increases, the space between water molecules—also known as density, decreases. (one goes up the other goes down.</a:t>
            </a:r>
          </a:p>
          <a:p>
            <a:r>
              <a:rPr lang="en-US" dirty="0" smtClean="0"/>
              <a:t>Water near the equator is warmer because of the radiant energy from the sun. Ocean currents help circulate warmer water from 0 latitude to the poles. </a:t>
            </a:r>
          </a:p>
          <a:p>
            <a:r>
              <a:rPr lang="en-US" dirty="0" smtClean="0">
                <a:hlinkClick r:id="rId2"/>
              </a:rPr>
              <a:t>http://marinebio.org/oceans/temperature.asp</a:t>
            </a:r>
            <a:r>
              <a:rPr lang="en-US" dirty="0" smtClean="0"/>
              <a:t> </a:t>
            </a:r>
            <a:endParaRPr lang="en-US" dirty="0"/>
          </a:p>
        </p:txBody>
      </p:sp>
    </p:spTree>
    <p:extLst>
      <p:ext uri="{BB962C8B-B14F-4D97-AF65-F5344CB8AC3E}">
        <p14:creationId xmlns:p14="http://schemas.microsoft.com/office/powerpoint/2010/main" val="245209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Explain how coastal climates are moderated by water (due to its high specific heat capacity) in comparison to inland climates.</a:t>
            </a:r>
            <a:endParaRPr lang="en-US" sz="2800"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605288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748</Words>
  <Application>Microsoft Office PowerPoint</Application>
  <PresentationFormat>On-screen Show (4:3)</PresentationFormat>
  <Paragraphs>64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Final Exam Review</vt:lpstr>
      <vt:lpstr>EEn.2.2.1 Explain the consequences of human activities on the lithosphere (such as mining, deforestation, agriculture, overgrazing, urbanization, and land use) past and present.</vt:lpstr>
      <vt:lpstr>. Explain the need for and consequences of various types of land use such as urbanization, deforestation and agriculture.</vt:lpstr>
      <vt:lpstr>Explain ways to mitigate detrimental human impacts on the lithosphere and maximize sustainable use of natural resources.</vt:lpstr>
      <vt:lpstr>Explain the effects of human activity on shorelines, especially in development and artificial stabilization efforts.</vt:lpstr>
      <vt:lpstr>Explain the effects of human activity on mountainsides, especially in development and artificial stabilization efforts.</vt:lpstr>
      <vt:lpstr>Compare the methods of obtaining energy resources: harvesting (peat and wood), mining (coal and uranium/plutonium), drilling (oil and natural gas) and the effect of these activities on the environment.</vt:lpstr>
      <vt:lpstr>Explain how the density of ocean water is affected by temperature and how this results in major ocean currents distributing heat away from the equator toward the poles.</vt:lpstr>
      <vt:lpstr>Explain how coastal climates are moderated by water (due to its high specific heat capacity) in comparison to inland climates.</vt:lpstr>
      <vt:lpstr>Illustrate the water cycle to explain the connection between groundwater and surface water, detailing how groundwater moves through the lithosphere. (Emphasize the processes of evaporation and infiltration in the conceptual diagram of the hydrologic cycle.)</vt:lpstr>
      <vt:lpstr>Explain river systems including NC river basins, aquifers, and watersheds.</vt:lpstr>
      <vt:lpstr>Explain how flood events might be affected by groundwater levels.</vt:lpstr>
    </vt:vector>
  </TitlesOfParts>
  <Company>Guilford County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Exam Review</dc:title>
  <dc:creator>Administrator</dc:creator>
  <cp:lastModifiedBy>Administrator</cp:lastModifiedBy>
  <cp:revision>10</cp:revision>
  <dcterms:created xsi:type="dcterms:W3CDTF">2013-05-09T17:40:43Z</dcterms:created>
  <dcterms:modified xsi:type="dcterms:W3CDTF">2014-06-02T14:09:04Z</dcterms:modified>
</cp:coreProperties>
</file>